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GB" sz="2800" b="1" dirty="0" smtClean="0"/>
              <a:t>A web-based GIS tool for exploring the world's biodiversity: The Global Biodiversity Information Facility Mapping and Analysis Portal Application (GBIF-MAPA)</a:t>
            </a:r>
            <a:r>
              <a:rPr lang="de-DE" sz="2800" dirty="0" smtClean="0"/>
              <a:t/>
            </a:r>
            <a:br>
              <a:rPr lang="de-DE" sz="2800" dirty="0" smtClean="0"/>
            </a:br>
            <a:endParaRPr sz="28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43232" y="2476774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de-DE" dirty="0" smtClean="0"/>
              <a:t>Group 8: Ewelina </a:t>
            </a:r>
            <a:r>
              <a:rPr lang="de-DE" dirty="0" err="1" smtClean="0"/>
              <a:t>Kwiatkowska</a:t>
            </a:r>
            <a:r>
              <a:rPr lang="de-DE" dirty="0" smtClean="0"/>
              <a:t>, Katharina </a:t>
            </a:r>
            <a:r>
              <a:rPr lang="de-DE" dirty="0" err="1" smtClean="0"/>
              <a:t>Kunstman</a:t>
            </a:r>
            <a:r>
              <a:rPr lang="de-DE" dirty="0" smtClean="0"/>
              <a:t>, Jan Schwalb </a:t>
            </a:r>
            <a:r>
              <a:rPr lang="de-DE" dirty="0" err="1" smtClean="0"/>
              <a:t>and</a:t>
            </a:r>
            <a:r>
              <a:rPr lang="de-DE" dirty="0" smtClean="0"/>
              <a:t> Malte Simon </a:t>
            </a:r>
            <a:endParaRPr dirty="0"/>
          </a:p>
        </p:txBody>
      </p:sp>
      <p:sp>
        <p:nvSpPr>
          <p:cNvPr id="4" name="Textfeld 3"/>
          <p:cNvSpPr txBox="1"/>
          <p:nvPr/>
        </p:nvSpPr>
        <p:spPr>
          <a:xfrm>
            <a:off x="557048" y="3594537"/>
            <a:ext cx="80088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Keywords:</a:t>
            </a:r>
            <a:endParaRPr lang="de-DE" dirty="0" smtClean="0"/>
          </a:p>
          <a:p>
            <a:r>
              <a:rPr lang="en-GB" dirty="0" smtClean="0"/>
              <a:t>Biodiversity mapping, Online Geographic Information Systems, Species richness, Survey gap analysis, Global Biodiversity Information Facility</a:t>
            </a:r>
            <a:endParaRPr lang="de-DE" dirty="0" smtClean="0"/>
          </a:p>
          <a:p>
            <a:endParaRPr lang="de-DE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5" descr="summary_output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760720" cy="4290060"/>
          </a:xfrm>
          <a:prstGeom prst="rect">
            <a:avLst/>
          </a:prstGeom>
        </p:spPr>
      </p:pic>
      <p:pic>
        <p:nvPicPr>
          <p:cNvPr id="4" name="Grafik 6" descr="summary_output_txt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4322521"/>
            <a:ext cx="5760720" cy="408305"/>
          </a:xfrm>
          <a:prstGeom prst="rect">
            <a:avLst/>
          </a:prstGeom>
        </p:spPr>
      </p:pic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5286703" y="0"/>
            <a:ext cx="4428465" cy="841800"/>
          </a:xfrm>
        </p:spPr>
        <p:txBody>
          <a:bodyPr/>
          <a:lstStyle/>
          <a:p>
            <a:r>
              <a:rPr lang="de-DE" sz="3200" dirty="0" smtClean="0"/>
              <a:t>                           </a:t>
            </a:r>
            <a:r>
              <a:rPr lang="de-DE" sz="3200" dirty="0" err="1" smtClean="0"/>
              <a:t>Tabular</a:t>
            </a:r>
            <a:r>
              <a:rPr lang="de-DE" sz="3200" dirty="0" smtClean="0"/>
              <a:t> </a:t>
            </a:r>
            <a:r>
              <a:rPr lang="de-DE" sz="3200" dirty="0" err="1" smtClean="0"/>
              <a:t>summary</a:t>
            </a:r>
            <a:r>
              <a:rPr lang="de-DE" sz="3200" dirty="0" smtClean="0"/>
              <a:t> </a:t>
            </a:r>
            <a:r>
              <a:rPr lang="de-DE" sz="3200" dirty="0" err="1" smtClean="0"/>
              <a:t>output</a:t>
            </a:r>
            <a:endParaRPr lang="de-DE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32721" y="574299"/>
            <a:ext cx="8520600" cy="841800"/>
          </a:xfrm>
        </p:spPr>
        <p:txBody>
          <a:bodyPr/>
          <a:lstStyle/>
          <a:p>
            <a:r>
              <a:rPr lang="en-GB" dirty="0" smtClean="0"/>
              <a:t>a. What were the </a:t>
            </a:r>
            <a:r>
              <a:rPr lang="en-GB" u="sng" dirty="0" smtClean="0"/>
              <a:t>main questions</a:t>
            </a:r>
            <a:r>
              <a:rPr lang="en-GB" dirty="0" smtClean="0"/>
              <a:t> (or objectives) addressed? </a:t>
            </a:r>
            <a:r>
              <a:rPr lang="de-DE" dirty="0" smtClean="0"/>
              <a:t/>
            </a:r>
            <a:br>
              <a:rPr lang="de-DE" dirty="0" smtClean="0"/>
            </a:b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756745" y="1650124"/>
            <a:ext cx="78407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GB" dirty="0" smtClean="0"/>
              <a:t>Describe</a:t>
            </a:r>
            <a:r>
              <a:rPr lang="de-DE" dirty="0" smtClean="0"/>
              <a:t> </a:t>
            </a:r>
            <a:r>
              <a:rPr lang="en-GB" dirty="0" smtClean="0"/>
              <a:t>the</a:t>
            </a:r>
            <a:r>
              <a:rPr lang="de-DE" dirty="0" smtClean="0"/>
              <a:t> </a:t>
            </a:r>
            <a:r>
              <a:rPr lang="en-GB" dirty="0" smtClean="0"/>
              <a:t>Global Biodiversity Information Facility</a:t>
            </a:r>
            <a:r>
              <a:rPr lang="de-DE" dirty="0" smtClean="0"/>
              <a:t> (GBIF)</a:t>
            </a:r>
          </a:p>
          <a:p>
            <a:pPr>
              <a:buFontTx/>
              <a:buChar char="-"/>
            </a:pPr>
            <a:endParaRPr lang="de-DE" dirty="0" smtClean="0"/>
          </a:p>
          <a:p>
            <a:pPr>
              <a:buFontTx/>
              <a:buChar char="-"/>
            </a:pPr>
            <a:r>
              <a:rPr lang="en-GB" dirty="0" smtClean="0"/>
              <a:t>Introduce the Mapping and Analysis Portal Application (MAPA)</a:t>
            </a:r>
          </a:p>
          <a:p>
            <a:pPr>
              <a:buFontTx/>
              <a:buChar char="-"/>
            </a:pPr>
            <a:endParaRPr lang="en-GB" dirty="0" smtClean="0"/>
          </a:p>
          <a:p>
            <a:pPr>
              <a:buFontTx/>
              <a:buChar char="-"/>
            </a:pPr>
            <a:r>
              <a:rPr lang="en-GB" dirty="0" smtClean="0"/>
              <a:t>Discuss application properties and </a:t>
            </a:r>
            <a:r>
              <a:rPr lang="en-GB" dirty="0" smtClean="0"/>
              <a:t>use</a:t>
            </a:r>
          </a:p>
          <a:p>
            <a:pPr>
              <a:buFontTx/>
              <a:buChar char="-"/>
            </a:pPr>
            <a:endParaRPr lang="en-GB" dirty="0" smtClean="0"/>
          </a:p>
          <a:p>
            <a:pPr>
              <a:buFontTx/>
              <a:buChar char="-"/>
            </a:pPr>
            <a:r>
              <a:rPr lang="en-GB" dirty="0" smtClean="0"/>
              <a:t>Discuss development problems</a:t>
            </a:r>
          </a:p>
          <a:p>
            <a:pPr>
              <a:buFontTx/>
              <a:buChar char="-"/>
            </a:pPr>
            <a:endParaRPr lang="en-GB" dirty="0" smtClean="0"/>
          </a:p>
          <a:p>
            <a:pPr>
              <a:buFontTx/>
              <a:buChar char="-"/>
            </a:pPr>
            <a:r>
              <a:rPr lang="en-GB" dirty="0" smtClean="0"/>
              <a:t>Show </a:t>
            </a:r>
            <a:r>
              <a:rPr lang="en-GB" dirty="0" err="1" smtClean="0"/>
              <a:t>exemplatory</a:t>
            </a:r>
            <a:r>
              <a:rPr lang="en-GB" dirty="0" smtClean="0"/>
              <a:t> workflow</a:t>
            </a:r>
          </a:p>
          <a:p>
            <a:pPr>
              <a:buFontTx/>
              <a:buChar char="-"/>
            </a:pPr>
            <a:endParaRPr lang="en-GB" dirty="0" smtClean="0"/>
          </a:p>
          <a:p>
            <a:pPr>
              <a:buFontTx/>
              <a:buChar char="-"/>
            </a:pPr>
            <a:r>
              <a:rPr lang="en-GB" dirty="0" smtClean="0"/>
              <a:t>Give access to researchers to allow to use the whole spectrum of available data </a:t>
            </a:r>
            <a:endParaRPr lang="de-DE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32721" y="469195"/>
            <a:ext cx="8520600" cy="841800"/>
          </a:xfrm>
        </p:spPr>
        <p:txBody>
          <a:bodyPr/>
          <a:lstStyle/>
          <a:p>
            <a:r>
              <a:rPr lang="en-GB" dirty="0" smtClean="0"/>
              <a:t>b. How did the authors tackle them? (</a:t>
            </a:r>
            <a:r>
              <a:rPr lang="en-GB" u="sng" dirty="0" smtClean="0"/>
              <a:t>what did they do?</a:t>
            </a:r>
            <a:r>
              <a:rPr lang="en-GB" dirty="0" smtClean="0"/>
              <a:t>)</a:t>
            </a:r>
            <a:r>
              <a:rPr lang="de-DE" dirty="0" smtClean="0"/>
              <a:t/>
            </a:r>
            <a:br>
              <a:rPr lang="de-DE" dirty="0" smtClean="0"/>
            </a:b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840828" y="1492469"/>
            <a:ext cx="74518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- </a:t>
            </a:r>
            <a:endParaRPr lang="de-DE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4762" y="458684"/>
            <a:ext cx="8520600" cy="841800"/>
          </a:xfrm>
        </p:spPr>
        <p:txBody>
          <a:bodyPr/>
          <a:lstStyle/>
          <a:p>
            <a:r>
              <a:rPr lang="en-GB" dirty="0" smtClean="0"/>
              <a:t>c. What aspects could be added/done differently/</a:t>
            </a:r>
            <a:r>
              <a:rPr lang="en-GB" u="sng" dirty="0" smtClean="0"/>
              <a:t>problems</a:t>
            </a:r>
            <a:r>
              <a:rPr lang="en-GB" dirty="0" smtClean="0"/>
              <a:t>?</a:t>
            </a:r>
            <a:r>
              <a:rPr lang="de-DE" dirty="0" smtClean="0"/>
              <a:t/>
            </a:r>
            <a:br>
              <a:rPr lang="de-DE" dirty="0" smtClean="0"/>
            </a:b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725214" y="1324303"/>
            <a:ext cx="76830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de-DE" dirty="0" smtClean="0"/>
              <a:t>Paper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2007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smtClean="0"/>
              <a:t>MAPA </a:t>
            </a:r>
            <a:r>
              <a:rPr lang="de-DE" dirty="0" err="1" smtClean="0"/>
              <a:t>webpage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not </a:t>
            </a:r>
            <a:r>
              <a:rPr lang="de-DE" dirty="0" err="1" smtClean="0"/>
              <a:t>available</a:t>
            </a:r>
            <a:r>
              <a:rPr lang="de-DE" dirty="0" smtClean="0"/>
              <a:t> </a:t>
            </a:r>
            <a:r>
              <a:rPr lang="de-DE" dirty="0" err="1" smtClean="0"/>
              <a:t>anymore</a:t>
            </a:r>
            <a:endParaRPr lang="de-DE" dirty="0" smtClean="0"/>
          </a:p>
          <a:p>
            <a:pPr>
              <a:buFontTx/>
              <a:buChar char="-"/>
            </a:pPr>
            <a:endParaRPr lang="de-DE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578069" y="672662"/>
            <a:ext cx="808245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de-DE" dirty="0" err="1" smtClean="0"/>
              <a:t>Introduction</a:t>
            </a:r>
            <a:r>
              <a:rPr lang="de-DE" dirty="0" smtClean="0"/>
              <a:t> -ewelina</a:t>
            </a:r>
          </a:p>
          <a:p>
            <a:pPr>
              <a:buFontTx/>
              <a:buChar char="-"/>
            </a:pPr>
            <a:endParaRPr lang="de-DE" dirty="0" smtClean="0"/>
          </a:p>
          <a:p>
            <a:pPr>
              <a:buFontTx/>
              <a:buChar char="-"/>
            </a:pPr>
            <a:r>
              <a:rPr lang="de-DE" dirty="0" smtClean="0"/>
              <a:t>Technical </a:t>
            </a:r>
            <a:r>
              <a:rPr lang="de-DE" dirty="0" err="1" smtClean="0"/>
              <a:t>issues</a:t>
            </a:r>
            <a:r>
              <a:rPr lang="de-DE" dirty="0" smtClean="0"/>
              <a:t> -malte</a:t>
            </a:r>
          </a:p>
          <a:p>
            <a:pPr>
              <a:buFontTx/>
              <a:buChar char="-"/>
            </a:pPr>
            <a:endParaRPr lang="de-DE" dirty="0" smtClean="0"/>
          </a:p>
          <a:p>
            <a:pPr>
              <a:buFontTx/>
              <a:buChar char="-"/>
            </a:pPr>
            <a:r>
              <a:rPr lang="de-DE" dirty="0" smtClean="0"/>
              <a:t>Case </a:t>
            </a:r>
            <a:r>
              <a:rPr lang="de-DE" dirty="0" err="1" smtClean="0"/>
              <a:t>studies</a:t>
            </a:r>
            <a:r>
              <a:rPr lang="de-DE" dirty="0" smtClean="0"/>
              <a:t> (</a:t>
            </a:r>
            <a:r>
              <a:rPr lang="de-DE" dirty="0" err="1" smtClean="0"/>
              <a:t>workflow</a:t>
            </a:r>
            <a:r>
              <a:rPr lang="de-DE" dirty="0" smtClean="0"/>
              <a:t>) - </a:t>
            </a:r>
            <a:r>
              <a:rPr lang="de-DE" dirty="0" err="1" smtClean="0"/>
              <a:t>jan</a:t>
            </a:r>
            <a:endParaRPr lang="de-DE" dirty="0" smtClean="0"/>
          </a:p>
          <a:p>
            <a:pPr>
              <a:buFontTx/>
              <a:buChar char="-"/>
            </a:pPr>
            <a:endParaRPr lang="de-DE" dirty="0" smtClean="0"/>
          </a:p>
          <a:p>
            <a:pPr>
              <a:buFontTx/>
              <a:buChar char="-"/>
            </a:pPr>
            <a:r>
              <a:rPr lang="de-DE" dirty="0" err="1" smtClean="0"/>
              <a:t>Conclusion</a:t>
            </a:r>
            <a:r>
              <a:rPr lang="de-DE" dirty="0" smtClean="0"/>
              <a:t> - Katharina</a:t>
            </a:r>
            <a:endParaRPr lang="de-DE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0" descr="workflow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81130" y="639949"/>
            <a:ext cx="5760720" cy="3779520"/>
          </a:xfrm>
          <a:prstGeom prst="rect">
            <a:avLst/>
          </a:prstGeom>
        </p:spPr>
      </p:pic>
      <p:pic>
        <p:nvPicPr>
          <p:cNvPr id="4" name="Grafik 1" descr="workflow_txt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81129" y="4427219"/>
            <a:ext cx="5760720" cy="556260"/>
          </a:xfrm>
          <a:prstGeom prst="rect">
            <a:avLst/>
          </a:prstGeom>
        </p:spPr>
      </p:pic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364251" y="0"/>
            <a:ext cx="8520600" cy="841800"/>
          </a:xfrm>
        </p:spPr>
        <p:txBody>
          <a:bodyPr/>
          <a:lstStyle/>
          <a:p>
            <a:r>
              <a:rPr lang="de-DE" dirty="0" smtClean="0"/>
              <a:t>Workflow</a:t>
            </a:r>
            <a:endParaRPr lang="de-DE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gui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64908" y="672662"/>
            <a:ext cx="5098044" cy="3983420"/>
          </a:xfrm>
          <a:prstGeom prst="rect">
            <a:avLst/>
          </a:prstGeom>
        </p:spPr>
      </p:pic>
      <p:pic>
        <p:nvPicPr>
          <p:cNvPr id="4" name="Grafik 3" descr="gui_txt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55006" y="4684504"/>
            <a:ext cx="5760720" cy="290830"/>
          </a:xfrm>
          <a:prstGeom prst="rect">
            <a:avLst/>
          </a:prstGeom>
        </p:spPr>
      </p:pic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364251" y="0"/>
            <a:ext cx="8520600" cy="841800"/>
          </a:xfrm>
        </p:spPr>
        <p:txBody>
          <a:bodyPr/>
          <a:lstStyle/>
          <a:p>
            <a:r>
              <a:rPr lang="de-DE" dirty="0" err="1" smtClean="0"/>
              <a:t>Application</a:t>
            </a:r>
            <a:r>
              <a:rPr lang="de-DE" dirty="0" smtClean="0"/>
              <a:t> Interface</a:t>
            </a:r>
            <a:endParaRPr lang="de-DE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4" descr="interface_tools_layers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12660" y="755869"/>
            <a:ext cx="5760720" cy="4178300"/>
          </a:xfrm>
          <a:prstGeom prst="rect">
            <a:avLst/>
          </a:prstGeom>
        </p:spPr>
      </p:pic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364251" y="0"/>
            <a:ext cx="8520600" cy="841800"/>
          </a:xfrm>
        </p:spPr>
        <p:txBody>
          <a:bodyPr/>
          <a:lstStyle/>
          <a:p>
            <a:r>
              <a:rPr lang="de-DE" dirty="0" err="1" smtClean="0"/>
              <a:t>Map</a:t>
            </a:r>
            <a:r>
              <a:rPr lang="de-DE" dirty="0" smtClean="0"/>
              <a:t> </a:t>
            </a:r>
            <a:r>
              <a:rPr lang="de-DE" dirty="0" err="1" smtClean="0"/>
              <a:t>interface</a:t>
            </a:r>
            <a:endParaRPr lang="de-DE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7" descr="survey_gap_analysis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10" y="31530"/>
            <a:ext cx="4971919" cy="4007289"/>
          </a:xfrm>
          <a:prstGeom prst="rect">
            <a:avLst/>
          </a:prstGeom>
        </p:spPr>
      </p:pic>
      <p:pic>
        <p:nvPicPr>
          <p:cNvPr id="4" name="Grafik 8" descr="survey_gap_analysis_txt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4050205"/>
            <a:ext cx="5760720" cy="946150"/>
          </a:xfrm>
          <a:prstGeom prst="rect">
            <a:avLst/>
          </a:prstGeom>
        </p:spPr>
      </p:pic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749525" y="0"/>
            <a:ext cx="8520600" cy="841800"/>
          </a:xfrm>
        </p:spPr>
        <p:txBody>
          <a:bodyPr/>
          <a:lstStyle/>
          <a:p>
            <a:r>
              <a:rPr lang="de-DE" sz="3200" dirty="0" smtClean="0"/>
              <a:t>                                 Survey </a:t>
            </a:r>
            <a:r>
              <a:rPr lang="de-DE" sz="3200" dirty="0" err="1" smtClean="0"/>
              <a:t>gap</a:t>
            </a:r>
            <a:r>
              <a:rPr lang="de-DE" sz="3200" dirty="0" smtClean="0"/>
              <a:t> </a:t>
            </a:r>
            <a:r>
              <a:rPr lang="de-DE" sz="3200" dirty="0" err="1" smtClean="0"/>
              <a:t>analysis</a:t>
            </a:r>
            <a:endParaRPr lang="de-DE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</Words>
  <Application>Microsoft Office PowerPoint</Application>
  <PresentationFormat>Bildschirmpräsentation (16:9)</PresentationFormat>
  <Paragraphs>32</Paragraphs>
  <Slides>10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1" baseType="lpstr">
      <vt:lpstr>Simple Light</vt:lpstr>
      <vt:lpstr>A web-based GIS tool for exploring the world's biodiversity: The Global Biodiversity Information Facility Mapping and Analysis Portal Application (GBIF-MAPA) </vt:lpstr>
      <vt:lpstr>a. What were the main questions (or objectives) addressed?  </vt:lpstr>
      <vt:lpstr>b. How did the authors tackle them? (what did they do?) </vt:lpstr>
      <vt:lpstr>c. What aspects could be added/done differently/problems? </vt:lpstr>
      <vt:lpstr>Folie 5</vt:lpstr>
      <vt:lpstr>Workflow</vt:lpstr>
      <vt:lpstr>Application Interface</vt:lpstr>
      <vt:lpstr>Map interface</vt:lpstr>
      <vt:lpstr>                                 Survey gap analysis</vt:lpstr>
      <vt:lpstr>                           Tabular summary output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web-based GIS tool for exploring the world's biodiversity: The Global Biodiversity Information Facility Mapping and Analysis Portal Application (GBIF-MAPA) </dc:title>
  <cp:lastModifiedBy>Anonymouse</cp:lastModifiedBy>
  <cp:revision>5</cp:revision>
  <dcterms:modified xsi:type="dcterms:W3CDTF">2020-05-02T13:13:40Z</dcterms:modified>
</cp:coreProperties>
</file>